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U KUMAR" initials="SK" lastIdx="1" clrIdx="0">
    <p:extLst>
      <p:ext uri="{19B8F6BF-5375-455C-9EA6-DF929625EA0E}">
        <p15:presenceInfo xmlns:p15="http://schemas.microsoft.com/office/powerpoint/2012/main" userId="S::1902160130055@iimtindia.net.in::911de747-e360-45ba-a0b0-be59922449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11SONU113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22BC-F4C7-D099-CD56-986C069E3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530" y="1767526"/>
            <a:ext cx="8003356" cy="2223707"/>
          </a:xfrm>
        </p:spPr>
        <p:txBody>
          <a:bodyPr>
            <a:normAutofit/>
          </a:bodyPr>
          <a:lstStyle/>
          <a:p>
            <a:pPr algn="ctr"/>
            <a:r>
              <a:rPr lang="en-ID" sz="4400" b="1" i="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Banking Data Analysis in SQL</a:t>
            </a:r>
            <a:br>
              <a:rPr lang="en-ID" sz="4400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en-ID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F544F-0EB8-2054-C5C6-A9D1260A9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4099" y="3648020"/>
            <a:ext cx="5118755" cy="2140038"/>
          </a:xfrm>
        </p:spPr>
        <p:txBody>
          <a:bodyPr/>
          <a:lstStyle/>
          <a:p>
            <a:pPr algn="ctr"/>
            <a:r>
              <a:rPr lang="en-US" b="1" dirty="0"/>
              <a:t>BY – SONU KUMAR SINGH</a:t>
            </a:r>
          </a:p>
          <a:p>
            <a:pPr algn="ctr"/>
            <a:r>
              <a:rPr lang="en-US" b="1" dirty="0"/>
              <a:t>EMAIL – </a:t>
            </a: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11SONU113@GMAIL.COM</a:t>
            </a:r>
            <a:endParaRPr lang="en-US" b="1" dirty="0"/>
          </a:p>
          <a:p>
            <a:pPr algn="ctr"/>
            <a:r>
              <a:rPr lang="en-US" b="1" dirty="0"/>
              <a:t>PHN - 8506995107</a:t>
            </a:r>
          </a:p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25616-3CAC-632C-D84A-54BA476B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97" y="-1"/>
            <a:ext cx="2256541" cy="22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8C56A1-07DD-E6B0-F68D-E2940C670E17}"/>
              </a:ext>
            </a:extLst>
          </p:cNvPr>
          <p:cNvSpPr txBox="1"/>
          <p:nvPr/>
        </p:nvSpPr>
        <p:spPr>
          <a:xfrm>
            <a:off x="0" y="216818"/>
            <a:ext cx="915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6: Calculate the average number of transactions per customer per account per month over the last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25543-FB1E-3012-D0C5-A3847328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148"/>
            <a:ext cx="12192000" cy="5994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863C3-D433-6526-055A-EFE573CEB8C7}"/>
              </a:ext>
            </a:extLst>
          </p:cNvPr>
          <p:cNvSpPr txBox="1"/>
          <p:nvPr/>
        </p:nvSpPr>
        <p:spPr>
          <a:xfrm>
            <a:off x="9916998" y="170651"/>
            <a:ext cx="239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809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33A71F-C42C-44F8-1AE6-7F2007DC68EF}"/>
              </a:ext>
            </a:extLst>
          </p:cNvPr>
          <p:cNvSpPr txBox="1"/>
          <p:nvPr/>
        </p:nvSpPr>
        <p:spPr>
          <a:xfrm>
            <a:off x="-7854" y="0"/>
            <a:ext cx="739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Write a query to find the daily transaction volume (total amount of all transactions) for the past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5B7C-5888-B02C-78D8-2536001B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998"/>
            <a:ext cx="12192000" cy="6085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2DFEB-129B-93FE-BF27-45520630D9E9}"/>
              </a:ext>
            </a:extLst>
          </p:cNvPr>
          <p:cNvSpPr txBox="1"/>
          <p:nvPr/>
        </p:nvSpPr>
        <p:spPr>
          <a:xfrm>
            <a:off x="9653048" y="0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A3E8F-6712-DFAE-FC1B-CC6671EF0372}"/>
              </a:ext>
            </a:extLst>
          </p:cNvPr>
          <p:cNvSpPr txBox="1"/>
          <p:nvPr/>
        </p:nvSpPr>
        <p:spPr>
          <a:xfrm>
            <a:off x="7070104" y="4501299"/>
            <a:ext cx="364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transactions in the past month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EB2B8-10D3-43CA-62DA-90A3539D1A21}"/>
              </a:ext>
            </a:extLst>
          </p:cNvPr>
          <p:cNvSpPr txBox="1"/>
          <p:nvPr/>
        </p:nvSpPr>
        <p:spPr>
          <a:xfrm>
            <a:off x="6579909" y="3846136"/>
            <a:ext cx="6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01EE4EF-980B-C64E-8EDC-A9ACA5602A4F}"/>
              </a:ext>
            </a:extLst>
          </p:cNvPr>
          <p:cNvCxnSpPr/>
          <p:nvPr/>
        </p:nvCxnSpPr>
        <p:spPr>
          <a:xfrm>
            <a:off x="5608948" y="3846136"/>
            <a:ext cx="1366887" cy="904973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3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7449A-ABF6-2030-ECF9-8911413136E1}"/>
              </a:ext>
            </a:extLst>
          </p:cNvPr>
          <p:cNvSpPr txBox="1"/>
          <p:nvPr/>
        </p:nvSpPr>
        <p:spPr>
          <a:xfrm>
            <a:off x="0" y="113123"/>
            <a:ext cx="915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8: Calculate the total transaction amount performed by each age group in the past year. (Age groups: 0-17, 18-30, 31-60, 60+)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9F096-E85D-08D2-7D37-325A5317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454"/>
            <a:ext cx="12192000" cy="6098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F2CB0-A4C5-8B57-2790-710B7FE86760}"/>
              </a:ext>
            </a:extLst>
          </p:cNvPr>
          <p:cNvSpPr txBox="1"/>
          <p:nvPr/>
        </p:nvSpPr>
        <p:spPr>
          <a:xfrm>
            <a:off x="9785024" y="113123"/>
            <a:ext cx="22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21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C03D08-112F-0E08-B60F-2AEE5B621E48}"/>
              </a:ext>
            </a:extLst>
          </p:cNvPr>
          <p:cNvSpPr txBox="1"/>
          <p:nvPr/>
        </p:nvSpPr>
        <p:spPr>
          <a:xfrm>
            <a:off x="84841" y="94268"/>
            <a:ext cx="915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10.Find the branch with the highest average account balance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520F1-8BCA-2E70-E8D5-EFA3132D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302"/>
            <a:ext cx="12192000" cy="6188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BE8BD-4421-AA92-1B9D-760163948F9E}"/>
              </a:ext>
            </a:extLst>
          </p:cNvPr>
          <p:cNvSpPr txBox="1"/>
          <p:nvPr/>
        </p:nvSpPr>
        <p:spPr>
          <a:xfrm>
            <a:off x="9653048" y="12453"/>
            <a:ext cx="21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92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446D1-95B6-70CC-210C-CA997C0459E2}"/>
              </a:ext>
            </a:extLst>
          </p:cNvPr>
          <p:cNvSpPr txBox="1"/>
          <p:nvPr/>
        </p:nvSpPr>
        <p:spPr>
          <a:xfrm>
            <a:off x="0" y="65989"/>
            <a:ext cx="915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10. Calculate the average balance per customer at the end of each month in the last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94EBE-0B52-4E0F-346C-BEC73865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320"/>
            <a:ext cx="12192000" cy="6145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9F6CB-41C7-0F22-44DE-198C0B19719D}"/>
              </a:ext>
            </a:extLst>
          </p:cNvPr>
          <p:cNvSpPr txBox="1"/>
          <p:nvPr/>
        </p:nvSpPr>
        <p:spPr>
          <a:xfrm>
            <a:off x="9662473" y="65989"/>
            <a:ext cx="275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68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92D0D5-F757-E128-2724-E1C06899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07D5-4FCC-83B9-B0ED-BDDE82B04E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2652" y="352024"/>
            <a:ext cx="9604375" cy="757106"/>
          </a:xfrm>
        </p:spPr>
        <p:txBody>
          <a:bodyPr/>
          <a:lstStyle/>
          <a:p>
            <a:pPr algn="ctr"/>
            <a:r>
              <a:rPr lang="en-ID" b="1" u="sng" spc="3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D326-BE86-93A8-1BDF-E81DD2F0FE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09130"/>
            <a:ext cx="12192001" cy="5018292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Brief Description</a:t>
            </a:r>
          </a:p>
          <a:p>
            <a:r>
              <a:rPr lang="en-US" dirty="0"/>
              <a:t>This project involves analyzing customer transaction data from a bank to uncover various insights. The analysis includes identifying inactive customers, summarizing transaction amounts, ranking branches, and detecting potential fraudulent activities.</a:t>
            </a:r>
          </a:p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Problem Statement or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customers who haven't made any transactions in the last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Summarize the total transaction amount per account per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Rank branches based on the total amount of deposits made in the last quarter.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name of the customer who has deposited the highest amount.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accounts that have made more than two transactions in a single day, which could indicate fraudulent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Calculate the average number of transactions per customer per account per month over the last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daily transaction volume for the past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Calculate the total transaction amount performed by each age group in the past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branch with the highest average account 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Calculate the average balance per customer at the end of each month in the last year.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896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C5AC-A34A-AEA9-4542-0C04D1E6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3695"/>
            <a:ext cx="8814062" cy="1018096"/>
          </a:xfrm>
        </p:spPr>
        <p:txBody>
          <a:bodyPr>
            <a:normAutofit/>
          </a:bodyPr>
          <a:lstStyle/>
          <a:p>
            <a:pPr algn="ctr"/>
            <a:r>
              <a:rPr lang="en-US" b="1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1.</a:t>
            </a:r>
            <a:r>
              <a:rPr lang="en-US" sz="1400" b="1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 Write a query to list all customers who haven't made any transactions in the last year.</a:t>
            </a:r>
            <a:endParaRPr lang="en-ID" sz="1400" b="1" u="sng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FFF9E-E977-1E22-4D67-B665D8946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0132"/>
            <a:ext cx="12192000" cy="59294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A2B04-D284-EA28-4DC8-DB7AD4FA1DDA}"/>
              </a:ext>
            </a:extLst>
          </p:cNvPr>
          <p:cNvSpPr txBox="1"/>
          <p:nvPr/>
        </p:nvSpPr>
        <p:spPr>
          <a:xfrm>
            <a:off x="9323110" y="103694"/>
            <a:ext cx="274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83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8791D-BEB8-CA01-E553-32E999F28028}"/>
              </a:ext>
            </a:extLst>
          </p:cNvPr>
          <p:cNvSpPr txBox="1"/>
          <p:nvPr/>
        </p:nvSpPr>
        <p:spPr>
          <a:xfrm>
            <a:off x="0" y="294292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How can we make them active again? Provide appropriate region?</a:t>
            </a:r>
          </a:p>
          <a:p>
            <a:endParaRPr lang="en-US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r>
              <a:rPr lang="en-US" b="1" dirty="0"/>
              <a:t>Strategies to Make Customers Active Again</a:t>
            </a:r>
          </a:p>
          <a:p>
            <a:r>
              <a:rPr lang="en-US" dirty="0"/>
              <a:t>To re-engage these inactive customers, you could consider the following strategies: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Personalized Communication: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Send personalized emails or messages to remind them of their account benefits.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Inform them of any new features or services.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Incentives and Offers: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 special offers or incentives such as cash bonuses, lower fees, or interest rate promotions for making transactions.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Offer loyalty programs or rewards for frequent transactions.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Educational Campaigns: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Educate customers about the importance of using their accounts regularly.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Offer financial planning seminars or webinars to encourage more activity.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Customer Feedback: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Conduct surveys to understand why they are inactive and address any issues they raise.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their feedback to improve services.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Enhanced Services: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Introduce new services or products that may interest them.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 your digital banking services are user-friendly and accessible.</a:t>
            </a:r>
          </a:p>
          <a:p>
            <a:r>
              <a:rPr lang="en-US" dirty="0"/>
              <a:t>By implementing these strategies, you can encourage inactive customers to become active again, improving customer retention and engagement.</a:t>
            </a:r>
          </a:p>
          <a:p>
            <a:endParaRPr lang="en-US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364BD-3DED-25E8-B605-E96169D39428}"/>
              </a:ext>
            </a:extLst>
          </p:cNvPr>
          <p:cNvSpPr txBox="1"/>
          <p:nvPr/>
        </p:nvSpPr>
        <p:spPr>
          <a:xfrm>
            <a:off x="5637229" y="286103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0073A-D419-72EF-D947-12D12F270CEA}"/>
              </a:ext>
            </a:extLst>
          </p:cNvPr>
          <p:cNvSpPr txBox="1"/>
          <p:nvPr/>
        </p:nvSpPr>
        <p:spPr>
          <a:xfrm>
            <a:off x="9090581" y="0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SONU KUMAR SINGH.</a:t>
            </a:r>
            <a:endParaRPr lang="en-ID" b="1" u="sng" dirty="0"/>
          </a:p>
        </p:txBody>
      </p:sp>
    </p:spTree>
    <p:extLst>
      <p:ext uri="{BB962C8B-B14F-4D97-AF65-F5344CB8AC3E}">
        <p14:creationId xmlns:p14="http://schemas.microsoft.com/office/powerpoint/2010/main" val="283371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9770B2-BF48-3518-01C2-3D1C4DB9BBA6}"/>
              </a:ext>
            </a:extLst>
          </p:cNvPr>
          <p:cNvSpPr txBox="1"/>
          <p:nvPr/>
        </p:nvSpPr>
        <p:spPr>
          <a:xfrm>
            <a:off x="-1" y="84841"/>
            <a:ext cx="7466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FF0000"/>
                </a:solidFill>
              </a:rPr>
              <a:t>2. Summarize the total transaction amount per account per month.</a:t>
            </a:r>
            <a:endParaRPr lang="en-ID" sz="2000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7B3F-2224-F1D8-DE8F-1ED280D0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867266"/>
            <a:ext cx="11830639" cy="5990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94B51-6973-2AD2-7B32-B02937AC084C}"/>
              </a:ext>
            </a:extLst>
          </p:cNvPr>
          <p:cNvSpPr txBox="1"/>
          <p:nvPr/>
        </p:nvSpPr>
        <p:spPr>
          <a:xfrm>
            <a:off x="9029306" y="100230"/>
            <a:ext cx="316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SONU KUMAR SINGH</a:t>
            </a:r>
            <a:endParaRPr lang="en-ID" u="sng" dirty="0"/>
          </a:p>
        </p:txBody>
      </p:sp>
    </p:spTree>
    <p:extLst>
      <p:ext uri="{BB962C8B-B14F-4D97-AF65-F5344CB8AC3E}">
        <p14:creationId xmlns:p14="http://schemas.microsoft.com/office/powerpoint/2010/main" val="261433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98BA4-3F03-93BC-6E8F-C2FCFECBD398}"/>
              </a:ext>
            </a:extLst>
          </p:cNvPr>
          <p:cNvSpPr txBox="1"/>
          <p:nvPr/>
        </p:nvSpPr>
        <p:spPr>
          <a:xfrm>
            <a:off x="0" y="69858"/>
            <a:ext cx="925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u="sng" dirty="0">
                <a:solidFill>
                  <a:srgbClr val="FF0000"/>
                </a:solidFill>
              </a:rPr>
              <a:t>3: Rank branches based on the total amount of deposits made in the last quarter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F2F81-08DF-D835-186E-C9104418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047"/>
            <a:ext cx="12192000" cy="6348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C3E62-A336-3606-420E-17153E79FB38}"/>
              </a:ext>
            </a:extLst>
          </p:cNvPr>
          <p:cNvSpPr txBox="1"/>
          <p:nvPr/>
        </p:nvSpPr>
        <p:spPr>
          <a:xfrm>
            <a:off x="9341964" y="0"/>
            <a:ext cx="2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SONU KUMAR SINGH</a:t>
            </a:r>
            <a:endParaRPr lang="en-ID" b="1" u="sng" dirty="0"/>
          </a:p>
        </p:txBody>
      </p:sp>
    </p:spTree>
    <p:extLst>
      <p:ext uri="{BB962C8B-B14F-4D97-AF65-F5344CB8AC3E}">
        <p14:creationId xmlns:p14="http://schemas.microsoft.com/office/powerpoint/2010/main" val="40341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A341B7-2423-5BC4-9944-03369E478006}"/>
              </a:ext>
            </a:extLst>
          </p:cNvPr>
          <p:cNvSpPr txBox="1"/>
          <p:nvPr/>
        </p:nvSpPr>
        <p:spPr>
          <a:xfrm>
            <a:off x="0" y="75415"/>
            <a:ext cx="915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4: Find the name of the customer who has deposited the highest amount.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A8C9F-AB28-D0C2-E68B-BA27167E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462"/>
            <a:ext cx="12192000" cy="6273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7AD14-B24E-0389-F04C-22EAD8ED5032}"/>
              </a:ext>
            </a:extLst>
          </p:cNvPr>
          <p:cNvSpPr txBox="1"/>
          <p:nvPr/>
        </p:nvSpPr>
        <p:spPr>
          <a:xfrm>
            <a:off x="9304256" y="75415"/>
            <a:ext cx="340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750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2C6B9B-C9C2-7B28-BF21-5E0B63A056B2}"/>
              </a:ext>
            </a:extLst>
          </p:cNvPr>
          <p:cNvSpPr txBox="1"/>
          <p:nvPr/>
        </p:nvSpPr>
        <p:spPr>
          <a:xfrm>
            <a:off x="0" y="75414"/>
            <a:ext cx="8898903" cy="65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solidFill>
                  <a:srgbClr val="FF0000"/>
                </a:solidFill>
              </a:rPr>
              <a:t>5: Identify any accounts that have made more than two transactions in a single day, which could indicate fraudulent activity. How.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FF44E-3085-A8C4-39B9-27F92B16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290"/>
            <a:ext cx="12192000" cy="6122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A3D53-2911-2DC8-D101-72897BC7047C}"/>
              </a:ext>
            </a:extLst>
          </p:cNvPr>
          <p:cNvSpPr txBox="1"/>
          <p:nvPr/>
        </p:nvSpPr>
        <p:spPr>
          <a:xfrm>
            <a:off x="9563492" y="36020"/>
            <a:ext cx="276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92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ECED4-A36D-E9D9-697D-8967FB01F2BD}"/>
              </a:ext>
            </a:extLst>
          </p:cNvPr>
          <p:cNvSpPr txBox="1"/>
          <p:nvPr/>
        </p:nvSpPr>
        <p:spPr>
          <a:xfrm>
            <a:off x="0" y="68048"/>
            <a:ext cx="6103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can you verify any fraudulent transaction?</a:t>
            </a:r>
            <a:br>
              <a:rPr lang="en-US" b="1" u="sng" dirty="0">
                <a:solidFill>
                  <a:srgbClr val="FF0000"/>
                </a:solidFill>
              </a:rPr>
            </a:br>
            <a:endParaRPr lang="en-ID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BB76-9C1E-68B6-E50C-643D8ACB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8"/>
            <a:ext cx="12192000" cy="614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F110C-F7DD-3ACE-C47D-87DE3AB255BC}"/>
              </a:ext>
            </a:extLst>
          </p:cNvPr>
          <p:cNvSpPr txBox="1"/>
          <p:nvPr/>
        </p:nvSpPr>
        <p:spPr>
          <a:xfrm>
            <a:off x="9935852" y="6804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 kumar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singh</a:t>
            </a:r>
            <a:endParaRPr lang="en-ID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47644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147</TotalTime>
  <Words>625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Gill Sans MT</vt:lpstr>
      <vt:lpstr>Google Sans</vt:lpstr>
      <vt:lpstr>Roboto</vt:lpstr>
      <vt:lpstr>Gallery</vt:lpstr>
      <vt:lpstr>Banking Data Analysis in SQL </vt:lpstr>
      <vt:lpstr>Project Documentation</vt:lpstr>
      <vt:lpstr>1. Write a query to list all customers who haven't made any transactions in the last year.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SONU KUMAR</dc:creator>
  <cp:lastModifiedBy>SONU KUMAR</cp:lastModifiedBy>
  <cp:revision>4</cp:revision>
  <dcterms:created xsi:type="dcterms:W3CDTF">2024-12-07T05:16:30Z</dcterms:created>
  <dcterms:modified xsi:type="dcterms:W3CDTF">2024-12-08T04:57:56Z</dcterms:modified>
</cp:coreProperties>
</file>